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3" r:id="rId3"/>
    <p:sldId id="257" r:id="rId4"/>
    <p:sldId id="258" r:id="rId5"/>
    <p:sldId id="259" r:id="rId6"/>
    <p:sldId id="260" r:id="rId7"/>
    <p:sldId id="262" r:id="rId8"/>
    <p:sldId id="264" r:id="rId9"/>
    <p:sldId id="265" r:id="rId1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1" d="100"/>
          <a:sy n="61" d="100"/>
        </p:scale>
        <p:origin x="-159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E:\zzu&#23454;&#39564;&#35760;&#24405;\20150224-&#22522;&#20110;BirA&#37238;&#21644;AviTag&#30340;&#34507;&#30333;&#36136;&#23450;&#28857;&#29983;&#29289;&#32032;&#21270;&#31995;&#32479;\20150429biotinylatio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layout/>
    </c:title>
    <c:plotArea>
      <c:layout/>
      <c:scatterChart>
        <c:scatterStyle val="lineMarker"/>
        <c:ser>
          <c:idx val="0"/>
          <c:order val="0"/>
          <c:tx>
            <c:strRef>
              <c:f>Sheet3!$B$1</c:f>
              <c:strCache>
                <c:ptCount val="1"/>
                <c:pt idx="0">
                  <c:v>OD280</c:v>
                </c:pt>
              </c:strCache>
            </c:strRef>
          </c:tx>
          <c:xVal>
            <c:numRef>
              <c:f>Sheet3!$A$2:$A$21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Sheet3!$B$2:$B$21</c:f>
              <c:numCache>
                <c:formatCode>General</c:formatCode>
                <c:ptCount val="20"/>
                <c:pt idx="0">
                  <c:v>98</c:v>
                </c:pt>
                <c:pt idx="1">
                  <c:v>131</c:v>
                </c:pt>
                <c:pt idx="2">
                  <c:v>187</c:v>
                </c:pt>
                <c:pt idx="3">
                  <c:v>291</c:v>
                </c:pt>
                <c:pt idx="4">
                  <c:v>398</c:v>
                </c:pt>
                <c:pt idx="5">
                  <c:v>456</c:v>
                </c:pt>
                <c:pt idx="6">
                  <c:v>472</c:v>
                </c:pt>
                <c:pt idx="7">
                  <c:v>463</c:v>
                </c:pt>
                <c:pt idx="8">
                  <c:v>405</c:v>
                </c:pt>
                <c:pt idx="9">
                  <c:v>357</c:v>
                </c:pt>
                <c:pt idx="10">
                  <c:v>327</c:v>
                </c:pt>
                <c:pt idx="11">
                  <c:v>279</c:v>
                </c:pt>
                <c:pt idx="12">
                  <c:v>260</c:v>
                </c:pt>
                <c:pt idx="13">
                  <c:v>230</c:v>
                </c:pt>
                <c:pt idx="14">
                  <c:v>220</c:v>
                </c:pt>
                <c:pt idx="15">
                  <c:v>225</c:v>
                </c:pt>
                <c:pt idx="16">
                  <c:v>195</c:v>
                </c:pt>
                <c:pt idx="17">
                  <c:v>177</c:v>
                </c:pt>
                <c:pt idx="18">
                  <c:v>160</c:v>
                </c:pt>
                <c:pt idx="19">
                  <c:v>154</c:v>
                </c:pt>
              </c:numCache>
            </c:numRef>
          </c:yVal>
        </c:ser>
        <c:axId val="111379584"/>
        <c:axId val="111524864"/>
      </c:scatterChart>
      <c:valAx>
        <c:axId val="111379584"/>
        <c:scaling>
          <c:orientation val="minMax"/>
        </c:scaling>
        <c:axPos val="b"/>
        <c:numFmt formatCode="General" sourceLinked="1"/>
        <c:tickLblPos val="nextTo"/>
        <c:crossAx val="111524864"/>
        <c:crosses val="autoZero"/>
        <c:crossBetween val="midCat"/>
      </c:valAx>
      <c:valAx>
        <c:axId val="111524864"/>
        <c:scaling>
          <c:orientation val="minMax"/>
        </c:scaling>
        <c:axPos val="l"/>
        <c:majorGridlines/>
        <c:numFmt formatCode="General" sourceLinked="1"/>
        <c:tickLblPos val="nextTo"/>
        <c:crossAx val="111379584"/>
        <c:crosses val="autoZero"/>
        <c:crossBetween val="midCat"/>
      </c:valAx>
    </c:plotArea>
    <c:legend>
      <c:legendPos val="r"/>
      <c:layout/>
    </c:legend>
    <c:plotVisOnly val="1"/>
  </c:chart>
  <c:externalData r:id="rId1"/>
</c:chartSpace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8BF3C7-0C46-47D7-AA82-892CACBF5EBB}" type="datetimeFigureOut">
              <a:rPr lang="zh-CN" altLang="en-US" smtClean="0"/>
              <a:t>2015-05-30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7B4492-79F5-4E54-B5D1-E9594F5BDC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B4492-79F5-4E54-B5D1-E9594F5BDC2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B4492-79F5-4E54-B5D1-E9594F5BDC2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DAC1E-D3CB-487F-ACAC-67D57F982803}" type="datetimeFigureOut">
              <a:rPr lang="zh-CN" altLang="en-US" smtClean="0"/>
              <a:pPr/>
              <a:t>2015-05-30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Usage of </a:t>
            </a:r>
            <a:r>
              <a:rPr lang="en-US" altLang="zh-CN" dirty="0" err="1" smtClean="0"/>
              <a:t>Sephadex</a:t>
            </a:r>
            <a:r>
              <a:rPr lang="en-US" altLang="zh-CN" dirty="0" smtClean="0"/>
              <a:t> G-75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王军亮 </a:t>
            </a:r>
            <a:endParaRPr lang="en-US" altLang="zh-CN" dirty="0" smtClean="0"/>
          </a:p>
          <a:p>
            <a:r>
              <a:rPr lang="en-US" altLang="zh-CN" dirty="0" smtClean="0"/>
              <a:t>20150530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zzu实验记录\20150224-基于BirA酶和AviTag的蛋白质定点生物素化系统\sephadex G-75第一次实验\IMG_20150528_15300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0" y="0"/>
            <a:ext cx="4393419" cy="5857892"/>
          </a:xfrm>
          <a:prstGeom prst="rect">
            <a:avLst/>
          </a:prstGeom>
          <a:noFill/>
        </p:spPr>
      </p:pic>
      <p:pic>
        <p:nvPicPr>
          <p:cNvPr id="1027" name="Picture 3" descr="E:\zzu实验记录\20150224-基于BirA酶和AviTag的蛋白质定点生物素化系统\sephadex G-75第一次实验\IMG_20150528_15170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4393419" cy="58578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zzu实验记录\20150224-基于BirA酶和AviTag的蛋白质定点生物素化系统\sephadex G-75第一次实验\IMG_20150528_15493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32805" y="0"/>
            <a:ext cx="4211195" cy="5614926"/>
          </a:xfrm>
          <a:prstGeom prst="rect">
            <a:avLst/>
          </a:prstGeom>
          <a:noFill/>
        </p:spPr>
      </p:pic>
      <p:pic>
        <p:nvPicPr>
          <p:cNvPr id="2051" name="Picture 3" descr="E:\zzu实验记录\20150224-基于BirA酶和AviTag的蛋白质定点生物素化系统\sephadex G-75第一次实验\IMG_20150528_15401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4211195" cy="561492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:\zzu实验记录\20150224-基于BirA酶和AviTag的蛋白质定点生物素化系统\sephadex G-75第一次实验\IMG_20150528_16082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25630" y="0"/>
            <a:ext cx="4018370" cy="5357826"/>
          </a:xfrm>
          <a:prstGeom prst="rect">
            <a:avLst/>
          </a:prstGeom>
          <a:noFill/>
        </p:spPr>
      </p:pic>
      <p:pic>
        <p:nvPicPr>
          <p:cNvPr id="3075" name="Picture 3" descr="E:\zzu实验记录\20150224-基于BirA酶和AviTag的蛋白质定点生物素化系统\sephadex G-75第一次实验\IMG_20150528_16000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4018370" cy="535782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zzu实验记录\20150224-基于BirA酶和AviTag的蛋白质定点生物素化系统\sephadex G-75第一次实验\IMG_20150528_16193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57738" y="0"/>
            <a:ext cx="4286262" cy="5715016"/>
          </a:xfrm>
          <a:prstGeom prst="rect">
            <a:avLst/>
          </a:prstGeom>
          <a:noFill/>
        </p:spPr>
      </p:pic>
      <p:pic>
        <p:nvPicPr>
          <p:cNvPr id="4099" name="Picture 3" descr="E:\zzu实验记录\20150224-基于BirA酶和AviTag的蛋白质定点生物素化系统\sephadex G-75第一次实验\IMG_20150528_16142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4286262" cy="571501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E:\zzu实验记录\20150224-基于BirA酶和AviTag的蛋白质定点生物素化系统\sephadex G-75第一次实验\IMG_20150528_16392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57752" y="0"/>
            <a:ext cx="4286248" cy="5714997"/>
          </a:xfrm>
          <a:prstGeom prst="rect">
            <a:avLst/>
          </a:prstGeom>
          <a:noFill/>
        </p:spPr>
      </p:pic>
      <p:pic>
        <p:nvPicPr>
          <p:cNvPr id="5127" name="Picture 7" descr="E:\zzu实验记录\20150224-基于BirA酶和AviTag的蛋白质定点生物素化系统\sephadex G-75第一次实验\IMG_20150528_16294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4286248" cy="571499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\zzu实验记录\20141124-DEMO预实验记录\20150530\sephadex G-75-2 copy.jp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40474" y="1000108"/>
            <a:ext cx="9204063" cy="3071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2"/>
          <p:cNvSpPr/>
          <p:nvPr/>
        </p:nvSpPr>
        <p:spPr>
          <a:xfrm>
            <a:off x="902" y="142852"/>
            <a:ext cx="77309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 smtClean="0"/>
              <a:t>Test1:Blue dye eluted in </a:t>
            </a:r>
            <a:r>
              <a:rPr lang="en-US" altLang="zh-CN" sz="3600" b="1" dirty="0" err="1" smtClean="0"/>
              <a:t>Sephadex</a:t>
            </a:r>
            <a:r>
              <a:rPr lang="en-US" altLang="zh-CN" sz="3600" b="1" dirty="0" smtClean="0"/>
              <a:t> G-75</a:t>
            </a:r>
            <a:endParaRPr lang="zh-CN" altLang="en-US" sz="3600" b="1" dirty="0"/>
          </a:p>
        </p:txBody>
      </p:sp>
      <p:sp>
        <p:nvSpPr>
          <p:cNvPr id="3073" name="Rectangle 1"/>
          <p:cNvSpPr>
            <a:spLocks noChangeArrowheads="1"/>
          </p:cNvSpPr>
          <p:nvPr/>
        </p:nvSpPr>
        <p:spPr bwMode="auto">
          <a:xfrm>
            <a:off x="785818" y="4286256"/>
            <a:ext cx="7215206" cy="203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36538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结论：</a:t>
            </a:r>
            <a:endParaRPr kumimoji="0" lang="zh-CN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2365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1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）液体流速：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40ml/(16:30-15:10)=40ml/80min=0.5ml/min;</a:t>
            </a:r>
            <a:endParaRPr kumimoji="0" lang="en-US" altLang="zh-CN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2365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		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计时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1min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共有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11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滴液滴，也就是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11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滴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/min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；</a:t>
            </a:r>
            <a:endParaRPr kumimoji="0" lang="zh-CN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2365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2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）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blue dye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从加样品到洗脱干净共使用液体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50ml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，历时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1h30min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；</a:t>
            </a:r>
            <a:endParaRPr kumimoji="0" lang="zh-CN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2365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		与一个柱体积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~30ml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有一定差距？</a:t>
            </a:r>
            <a:endParaRPr kumimoji="0" lang="zh-CN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2365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3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）上样量：柱体积的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1%~2%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，也就是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30ml x 1% = 0.3ml = 300ul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；</a:t>
            </a:r>
            <a:endParaRPr kumimoji="0" lang="zh-CN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2365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ChangeArrowheads="1"/>
          </p:cNvSpPr>
          <p:nvPr/>
        </p:nvSpPr>
        <p:spPr bwMode="auto">
          <a:xfrm>
            <a:off x="0" y="3786190"/>
            <a:ext cx="9144000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 smtClean="0"/>
              <a:t>图</a:t>
            </a:r>
            <a:r>
              <a:rPr lang="en-US" dirty="0" smtClean="0"/>
              <a:t>x - </a:t>
            </a:r>
            <a:r>
              <a:rPr lang="zh-CN" altLang="en-US" dirty="0" smtClean="0"/>
              <a:t>蛋白混合</a:t>
            </a:r>
            <a:r>
              <a:rPr lang="zh-CN" altLang="en-US" dirty="0" smtClean="0"/>
              <a:t>液在</a:t>
            </a:r>
            <a:r>
              <a:rPr lang="en-US" altLang="zh-CN" dirty="0" smtClean="0"/>
              <a:t>G-75</a:t>
            </a:r>
            <a:r>
              <a:rPr lang="zh-CN" altLang="en-US" dirty="0" smtClean="0"/>
              <a:t>中的洗脱</a:t>
            </a:r>
            <a:r>
              <a:rPr lang="zh-CN" altLang="en-US" dirty="0" smtClean="0"/>
              <a:t>峰</a:t>
            </a:r>
            <a:r>
              <a:rPr lang="zh-CN" altLang="en-US" dirty="0" smtClean="0"/>
              <a:t>：横轴</a:t>
            </a:r>
            <a:r>
              <a:rPr lang="zh-CN" altLang="en-US" dirty="0" smtClean="0"/>
              <a:t>为馏分编号</a:t>
            </a:r>
            <a:r>
              <a:rPr lang="zh-CN" altLang="en-US" dirty="0" smtClean="0"/>
              <a:t>；</a:t>
            </a:r>
            <a:r>
              <a:rPr lang="en-US" altLang="zh-CN" dirty="0" smtClean="0"/>
              <a:t> </a:t>
            </a:r>
            <a:r>
              <a:rPr lang="zh-CN" altLang="en-US" dirty="0" smtClean="0"/>
              <a:t>纵轴</a:t>
            </a:r>
            <a:r>
              <a:rPr lang="zh-CN" altLang="en-US" dirty="0" smtClean="0"/>
              <a:t>为该管的</a:t>
            </a:r>
            <a:r>
              <a:rPr lang="en-US" dirty="0" smtClean="0"/>
              <a:t>OD280</a:t>
            </a:r>
            <a:r>
              <a:rPr lang="zh-CN" altLang="en-US" dirty="0" smtClean="0"/>
              <a:t>读数（灵敏度</a:t>
            </a:r>
            <a:r>
              <a:rPr lang="en-US" dirty="0" smtClean="0"/>
              <a:t>0.02A</a:t>
            </a:r>
            <a:r>
              <a:rPr lang="zh-CN" altLang="en-US" dirty="0" smtClean="0"/>
              <a:t>）。</a:t>
            </a:r>
            <a:r>
              <a:rPr lang="en-US" dirty="0" smtClean="0"/>
              <a:t>Tube1</a:t>
            </a:r>
            <a:r>
              <a:rPr lang="zh-CN" altLang="en-US" dirty="0" smtClean="0"/>
              <a:t>时为</a:t>
            </a:r>
            <a:r>
              <a:rPr lang="en-US" dirty="0" smtClean="0"/>
              <a:t>21:30</a:t>
            </a:r>
            <a:r>
              <a:rPr lang="zh-CN" altLang="en-US" dirty="0" smtClean="0"/>
              <a:t>，</a:t>
            </a:r>
            <a:r>
              <a:rPr lang="en-US" dirty="0" smtClean="0"/>
              <a:t>tube17</a:t>
            </a:r>
            <a:r>
              <a:rPr lang="zh-CN" altLang="en-US" dirty="0" smtClean="0"/>
              <a:t>时为</a:t>
            </a:r>
            <a:r>
              <a:rPr lang="en-US" dirty="0" smtClean="0"/>
              <a:t>21:40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对</a:t>
            </a:r>
            <a:r>
              <a:rPr lang="zh-CN" altLang="en-US" dirty="0" smtClean="0"/>
              <a:t>样品</a:t>
            </a:r>
            <a:r>
              <a:rPr lang="en-US" dirty="0" smtClean="0"/>
              <a:t>3</a:t>
            </a:r>
            <a:r>
              <a:rPr lang="zh-CN" altLang="en-US" dirty="0" smtClean="0"/>
              <a:t>， </a:t>
            </a:r>
            <a:r>
              <a:rPr lang="en-US" dirty="0" smtClean="0"/>
              <a:t>5~10</a:t>
            </a:r>
            <a:r>
              <a:rPr lang="zh-CN" altLang="en-US" dirty="0" smtClean="0"/>
              <a:t>，</a:t>
            </a:r>
            <a:r>
              <a:rPr lang="en-US" dirty="0" smtClean="0"/>
              <a:t> 13</a:t>
            </a:r>
            <a:r>
              <a:rPr lang="zh-CN" altLang="en-US" dirty="0" smtClean="0"/>
              <a:t>，</a:t>
            </a:r>
            <a:r>
              <a:rPr lang="en-US" dirty="0" smtClean="0"/>
              <a:t> 17</a:t>
            </a:r>
            <a:r>
              <a:rPr lang="zh-CN" altLang="en-US" dirty="0" smtClean="0"/>
              <a:t>进行</a:t>
            </a:r>
            <a:r>
              <a:rPr lang="en-US" dirty="0" smtClean="0"/>
              <a:t>12% SDS-PAGE</a:t>
            </a:r>
            <a:r>
              <a:rPr lang="zh-CN" altLang="en-US" dirty="0" smtClean="0"/>
              <a:t>电泳，结果如下：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902" y="142852"/>
            <a:ext cx="91896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 smtClean="0"/>
              <a:t>Test2: </a:t>
            </a:r>
            <a:r>
              <a:rPr lang="en-US" altLang="zh-CN" sz="3600" b="1" dirty="0" smtClean="0"/>
              <a:t>Protein mixture </a:t>
            </a:r>
            <a:r>
              <a:rPr lang="en-US" altLang="zh-CN" sz="3600" b="1" dirty="0" smtClean="0"/>
              <a:t>eluted in </a:t>
            </a:r>
            <a:r>
              <a:rPr lang="en-US" altLang="zh-CN" sz="3600" b="1" dirty="0" err="1" smtClean="0"/>
              <a:t>Sephadex</a:t>
            </a:r>
            <a:r>
              <a:rPr lang="en-US" altLang="zh-CN" sz="3600" b="1" dirty="0" smtClean="0"/>
              <a:t> G-75</a:t>
            </a:r>
            <a:endParaRPr lang="zh-CN" altLang="en-US" sz="3600" b="1" dirty="0"/>
          </a:p>
        </p:txBody>
      </p:sp>
      <p:graphicFrame>
        <p:nvGraphicFramePr>
          <p:cNvPr id="6" name="图表 5"/>
          <p:cNvGraphicFramePr/>
          <p:nvPr/>
        </p:nvGraphicFramePr>
        <p:xfrm>
          <a:off x="785786" y="500042"/>
          <a:ext cx="7286676" cy="3429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\zzu实验记录\20141124-DEMO预实验记录\20150530之前\20150530=mEKL(E9)-b-a=28aMBP-b-a=RulerI-sephadexG75-2 copy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4786314" cy="4385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2"/>
          <p:cNvSpPr/>
          <p:nvPr/>
        </p:nvSpPr>
        <p:spPr>
          <a:xfrm>
            <a:off x="1" y="4549700"/>
            <a:ext cx="91439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其中，</a:t>
            </a:r>
            <a:r>
              <a:rPr lang="en-US" dirty="0" smtClean="0"/>
              <a:t>lane1</a:t>
            </a:r>
            <a:r>
              <a:rPr lang="zh-CN" altLang="en-US" dirty="0" smtClean="0"/>
              <a:t>为上样前的两蛋白混合液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dirty="0" smtClean="0"/>
          </a:p>
          <a:p>
            <a:r>
              <a:rPr lang="zh-CN" altLang="en-US" b="1" dirty="0" smtClean="0"/>
              <a:t>结论：</a:t>
            </a:r>
            <a:endParaRPr lang="en-US" b="1" dirty="0" smtClean="0"/>
          </a:p>
          <a:p>
            <a:r>
              <a:rPr lang="en-US" dirty="0" smtClean="0"/>
              <a:t>1</a:t>
            </a:r>
            <a:r>
              <a:rPr lang="zh-CN" altLang="en-US" dirty="0" smtClean="0"/>
              <a:t>）大蛋白先下来，小蛋白后下来，几乎都在第</a:t>
            </a:r>
            <a:r>
              <a:rPr lang="en-US" dirty="0" smtClean="0"/>
              <a:t>10~20ml</a:t>
            </a:r>
            <a:r>
              <a:rPr lang="zh-CN" altLang="en-US" dirty="0" smtClean="0"/>
              <a:t>的馏分中；</a:t>
            </a:r>
          </a:p>
          <a:p>
            <a:r>
              <a:rPr lang="en-US" dirty="0" smtClean="0"/>
              <a:t>2</a:t>
            </a:r>
            <a:r>
              <a:rPr lang="zh-CN" altLang="en-US" dirty="0" smtClean="0"/>
              <a:t>）小分子后下来，几乎都在</a:t>
            </a:r>
            <a:r>
              <a:rPr lang="en-US" dirty="0" smtClean="0"/>
              <a:t>40~50ml</a:t>
            </a:r>
            <a:r>
              <a:rPr lang="zh-CN" altLang="en-US" dirty="0" smtClean="0"/>
              <a:t>馏分中。</a:t>
            </a:r>
          </a:p>
          <a:p>
            <a:r>
              <a:rPr lang="en-US" dirty="0" smtClean="0"/>
              <a:t> </a:t>
            </a:r>
            <a:r>
              <a:rPr lang="en-US" dirty="0" smtClean="0"/>
              <a:t>3</a:t>
            </a:r>
            <a:r>
              <a:rPr lang="zh-CN" altLang="en-US" dirty="0" smtClean="0"/>
              <a:t>）</a:t>
            </a:r>
            <a:r>
              <a:rPr lang="zh-CN" altLang="en-US" b="1" u="sng" dirty="0" smtClean="0"/>
              <a:t>上样要下面流出一滴，上面加入一滴；上样完毕后，要如此加</a:t>
            </a:r>
            <a:r>
              <a:rPr lang="en-US" b="1" u="sng" dirty="0" smtClean="0"/>
              <a:t>buffer 2~5ml</a:t>
            </a:r>
            <a:r>
              <a:rPr lang="zh-CN" altLang="en-US" b="1" u="sng" dirty="0" smtClean="0"/>
              <a:t>，待样品完全进入柱子后，再高于液体流出的速度加入</a:t>
            </a:r>
            <a:r>
              <a:rPr lang="en-US" b="1" u="sng" dirty="0" smtClean="0"/>
              <a:t>elution buffer</a:t>
            </a:r>
            <a:r>
              <a:rPr lang="zh-CN" altLang="en-US" b="1" u="sng" dirty="0" smtClean="0"/>
              <a:t>。否则，会导致样品稀释，峰值不好看</a:t>
            </a:r>
            <a:r>
              <a:rPr lang="zh-CN" altLang="en-US" b="1" u="sng" dirty="0" smtClean="0"/>
              <a:t>。</a:t>
            </a:r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146</Words>
  <Application>Microsoft Office PowerPoint</Application>
  <PresentationFormat>全屏显示(4:3)</PresentationFormat>
  <Paragraphs>24</Paragraphs>
  <Slides>9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Office 主题</vt:lpstr>
      <vt:lpstr>Usage of Sephadex G-75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</vt:vector>
  </TitlesOfParts>
  <Company>Sky123.Org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Sephadex G-75洗过过程</dc:title>
  <dc:creator>Junliang</dc:creator>
  <cp:lastModifiedBy>Junliang</cp:lastModifiedBy>
  <cp:revision>10</cp:revision>
  <dcterms:created xsi:type="dcterms:W3CDTF">2015-05-30T03:44:06Z</dcterms:created>
  <dcterms:modified xsi:type="dcterms:W3CDTF">2015-05-30T07:20:16Z</dcterms:modified>
</cp:coreProperties>
</file>

<file path=docProps/thumbnail.jpeg>
</file>